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1" r:id="rId3"/>
  </p:sldMasterIdLst>
  <p:notesMasterIdLst>
    <p:notesMasterId r:id="rId11"/>
  </p:notesMasterIdLst>
  <p:handoutMasterIdLst>
    <p:handoutMasterId r:id="rId12"/>
  </p:handoutMasterIdLst>
  <p:sldIdLst>
    <p:sldId id="358" r:id="rId4"/>
    <p:sldId id="359" r:id="rId5"/>
    <p:sldId id="360" r:id="rId6"/>
    <p:sldId id="361" r:id="rId7"/>
    <p:sldId id="362" r:id="rId8"/>
    <p:sldId id="363" r:id="rId9"/>
    <p:sldId id="364" r:id="rId10"/>
  </p:sldIdLst>
  <p:sldSz cx="9144000" cy="6858000" type="screen4x3"/>
  <p:notesSz cx="6985000" cy="9271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">
          <p15:clr>
            <a:srgbClr val="A4A3A4"/>
          </p15:clr>
        </p15:guide>
        <p15:guide id="2" orient="horz" pos="4146">
          <p15:clr>
            <a:srgbClr val="A4A3A4"/>
          </p15:clr>
        </p15:guide>
        <p15:guide id="3" orient="horz" pos="1013">
          <p15:clr>
            <a:srgbClr val="A4A3A4"/>
          </p15:clr>
        </p15:guide>
        <p15:guide id="4" orient="horz" pos="4016">
          <p15:clr>
            <a:srgbClr val="A4A3A4"/>
          </p15:clr>
        </p15:guide>
        <p15:guide id="5" orient="horz" pos="208">
          <p15:clr>
            <a:srgbClr val="A4A3A4"/>
          </p15:clr>
        </p15:guide>
        <p15:guide id="6" pos="242">
          <p15:clr>
            <a:srgbClr val="A4A3A4"/>
          </p15:clr>
        </p15:guide>
        <p15:guide id="7" pos="5573">
          <p15:clr>
            <a:srgbClr val="A4A3A4"/>
          </p15:clr>
        </p15:guide>
        <p15:guide id="8" pos="2882">
          <p15:clr>
            <a:srgbClr val="A4A3A4"/>
          </p15:clr>
        </p15:guide>
        <p15:guide id="9" pos="3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AACE"/>
    <a:srgbClr val="5F90DF"/>
    <a:srgbClr val="5D9BAB"/>
    <a:srgbClr val="C39DD2"/>
    <a:srgbClr val="CFA7DF"/>
    <a:srgbClr val="886D93"/>
    <a:srgbClr val="686868"/>
    <a:srgbClr val="E2E2E2"/>
    <a:srgbClr val="FFFFFF"/>
    <a:srgbClr val="051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1"/>
    <p:restoredTop sz="94698"/>
  </p:normalViewPr>
  <p:slideViewPr>
    <p:cSldViewPr snapToGrid="0">
      <p:cViewPr>
        <p:scale>
          <a:sx n="88" d="100"/>
          <a:sy n="88" d="100"/>
        </p:scale>
        <p:origin x="1160" y="144"/>
      </p:cViewPr>
      <p:guideLst>
        <p:guide orient="horz" pos="402"/>
        <p:guide orient="horz" pos="4146"/>
        <p:guide orient="horz" pos="1013"/>
        <p:guide orient="horz" pos="4016"/>
        <p:guide orient="horz" pos="208"/>
        <p:guide pos="242"/>
        <p:guide pos="5573"/>
        <p:guide pos="2882"/>
        <p:guide pos="3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2" d="100"/>
        <a:sy n="112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102" y="-78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tags" Target="tags/tag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7D88F99E-3A7B-3E4F-9382-EBBD49F2DF2A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78035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3448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r>
              <a:rPr lang="en-US" altLang="it-IT"/>
              <a:t>©2012 Clinical Care Options, LLC. All rights reserved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B4F1E037-6884-844A-8168-5A43FCBFE035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92251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1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999671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2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 dirty="0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3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 dirty="0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4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 dirty="0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5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 dirty="0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6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7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9826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4"/>
          <p:cNvSpPr>
            <a:spLocks noChangeArrowheads="1"/>
          </p:cNvSpPr>
          <p:nvPr userDrawn="1"/>
        </p:nvSpPr>
        <p:spPr bwMode="auto">
          <a:xfrm>
            <a:off x="0" y="653771"/>
            <a:ext cx="9144000" cy="3888000"/>
          </a:xfrm>
          <a:prstGeom prst="rect">
            <a:avLst/>
          </a:prstGeom>
          <a:solidFill>
            <a:srgbClr val="5D9BAB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it-IT" altLang="it-IT" sz="1400" b="0">
              <a:solidFill>
                <a:schemeClr val="bg2"/>
              </a:solidFill>
            </a:endParaRPr>
          </a:p>
        </p:txBody>
      </p:sp>
      <p:cxnSp>
        <p:nvCxnSpPr>
          <p:cNvPr id="5" name="Straight Connector 5"/>
          <p:cNvCxnSpPr>
            <a:cxnSpLocks noChangeShapeType="1"/>
          </p:cNvCxnSpPr>
          <p:nvPr userDrawn="1"/>
        </p:nvCxnSpPr>
        <p:spPr bwMode="auto">
          <a:xfrm>
            <a:off x="-11113" y="6857891"/>
            <a:ext cx="9155113" cy="0"/>
          </a:xfrm>
          <a:prstGeom prst="line">
            <a:avLst/>
          </a:prstGeom>
          <a:noFill/>
          <a:ln w="57150" cmpd="sng">
            <a:solidFill>
              <a:schemeClr val="bg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442913" y="6373813"/>
            <a:ext cx="363537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141415"/>
                </a:solidFill>
              </a:rPr>
              <a:t>Powered by </a:t>
            </a:r>
            <a:r>
              <a:rPr lang="en-US" sz="900" b="0" dirty="0" smtClean="0">
                <a:solidFill>
                  <a:srgbClr val="141415"/>
                </a:solidFill>
                <a:latin typeface="Verdana" charset="0"/>
                <a:ea typeface="Verdana" charset="0"/>
                <a:cs typeface="Verdana" charset="0"/>
              </a:rPr>
              <a:t>Infomedica</a:t>
            </a:r>
          </a:p>
        </p:txBody>
      </p:sp>
      <p:sp>
        <p:nvSpPr>
          <p:cNvPr id="11" name="Rectangle 14"/>
          <p:cNvSpPr txBox="1">
            <a:spLocks noChangeArrowheads="1"/>
          </p:cNvSpPr>
          <p:nvPr userDrawn="1"/>
        </p:nvSpPr>
        <p:spPr bwMode="invGray">
          <a:xfrm>
            <a:off x="5432425" y="3800475"/>
            <a:ext cx="3711575" cy="73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200" b="0" dirty="0" smtClean="0">
                <a:latin typeface="Verdana" charset="0"/>
                <a:ea typeface="Verdana" charset="0"/>
                <a:cs typeface="Verdana" charset="0"/>
              </a:rPr>
              <a:t>Infomedica Conference Coverage*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of 26</a:t>
            </a:r>
            <a:r>
              <a:rPr lang="en-US" sz="1000" b="0" i="1" baseline="30000" dirty="0" smtClean="0"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 European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Meeting on Hypertension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and Cardiovascular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Protection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900" b="0" i="1" dirty="0" smtClean="0">
                <a:latin typeface="Verdana" charset="0"/>
                <a:ea typeface="Verdana" charset="0"/>
                <a:cs typeface="Verdana" charset="0"/>
              </a:rPr>
              <a:t>Paris (France), June 10-13, 2016</a:t>
            </a:r>
          </a:p>
        </p:txBody>
      </p:sp>
      <p:sp>
        <p:nvSpPr>
          <p:cNvPr id="14" name="Rettangolo 13"/>
          <p:cNvSpPr>
            <a:spLocks noChangeArrowheads="1"/>
          </p:cNvSpPr>
          <p:nvPr userDrawn="1"/>
        </p:nvSpPr>
        <p:spPr bwMode="auto">
          <a:xfrm>
            <a:off x="5434013" y="4689224"/>
            <a:ext cx="3209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GB" altLang="it-IT" sz="700" b="0" dirty="0">
                <a:solidFill>
                  <a:srgbClr val="00003E"/>
                </a:solidFill>
                <a:latin typeface="Verdana" charset="0"/>
                <a:ea typeface="Verdana" charset="0"/>
                <a:cs typeface="Verdana" charset="0"/>
              </a:rPr>
              <a:t>* Infomedica is an independent medical education provider that produces medical information to healthcare professionals through conference coverage and online educational programs and activities.</a:t>
            </a:r>
          </a:p>
        </p:txBody>
      </p:sp>
      <p:sp>
        <p:nvSpPr>
          <p:cNvPr id="8" name="Rectangle 57"/>
          <p:cNvSpPr>
            <a:spLocks noGrp="1" noChangeArrowheads="1"/>
          </p:cNvSpPr>
          <p:nvPr>
            <p:ph type="ctrTitle"/>
          </p:nvPr>
        </p:nvSpPr>
        <p:spPr bwMode="invGray">
          <a:xfrm>
            <a:off x="457200" y="1529254"/>
            <a:ext cx="8318373" cy="17136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0"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Rettangolo 18"/>
          <p:cNvSpPr/>
          <p:nvPr userDrawn="1"/>
        </p:nvSpPr>
        <p:spPr>
          <a:xfrm>
            <a:off x="1546409" y="131572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20" name="Immagine 1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3" y="131572"/>
            <a:ext cx="1155656" cy="452438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" y="5260702"/>
            <a:ext cx="1926787" cy="754335"/>
          </a:xfrm>
          <a:prstGeom prst="rect">
            <a:avLst/>
          </a:prstGeom>
        </p:spPr>
      </p:pic>
      <p:sp>
        <p:nvSpPr>
          <p:cNvPr id="24" name="Rettangolo 23"/>
          <p:cNvSpPr/>
          <p:nvPr userDrawn="1"/>
        </p:nvSpPr>
        <p:spPr>
          <a:xfrm>
            <a:off x="0" y="4541770"/>
            <a:ext cx="9144000" cy="149971"/>
          </a:xfrm>
          <a:prstGeom prst="rect">
            <a:avLst/>
          </a:prstGeom>
          <a:solidFill>
            <a:srgbClr val="F04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8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1022464"/>
            <a:ext cx="8442960" cy="4239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4904" y="1759084"/>
            <a:ext cx="8455025" cy="44196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" name="Rettangolo 13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6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5763" y="1117599"/>
            <a:ext cx="8462962" cy="4463393"/>
          </a:xfrm>
          <a:prstGeom prst="rect">
            <a:avLst/>
          </a:prstGeom>
        </p:spPr>
        <p:txBody>
          <a:bodyPr anchorCtr="1"/>
          <a:lstStyle>
            <a:lvl1pPr algn="ctr">
              <a:defRPr sz="4000" b="0" cap="none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Rettangolo 11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83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870538"/>
            <a:ext cx="8442960" cy="47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ttangolo 10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99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7" name="Immagine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5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6"/>
          <p:cNvSpPr>
            <a:spLocks noGrp="1"/>
          </p:cNvSpPr>
          <p:nvPr>
            <p:ph type="title"/>
          </p:nvPr>
        </p:nvSpPr>
        <p:spPr bwMode="auto">
          <a:xfrm>
            <a:off x="374650" y="238125"/>
            <a:ext cx="8440738" cy="11064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title style</a:t>
            </a:r>
          </a:p>
        </p:txBody>
      </p:sp>
      <p:sp>
        <p:nvSpPr>
          <p:cNvPr id="1027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74650" y="1517650"/>
            <a:ext cx="8458200" cy="46545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text styles</a:t>
            </a:r>
          </a:p>
          <a:p>
            <a:pPr lvl="1"/>
            <a:r>
              <a:rPr lang="en-US" altLang="it-IT" dirty="0"/>
              <a:t>Second level</a:t>
            </a:r>
          </a:p>
          <a:p>
            <a:pPr lvl="2"/>
            <a:r>
              <a:rPr lang="en-US" altLang="it-IT" dirty="0"/>
              <a:t>Third level</a:t>
            </a:r>
          </a:p>
          <a:p>
            <a:pPr lvl="3"/>
            <a:r>
              <a:rPr lang="en-US" altLang="it-IT" dirty="0"/>
              <a:t>Fourth level</a:t>
            </a:r>
          </a:p>
          <a:p>
            <a:pPr lvl="4"/>
            <a:r>
              <a:rPr lang="en-US" altLang="it-IT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94" r:id="rId1"/>
    <p:sldLayoutId id="2147484595" r:id="rId2"/>
    <p:sldLayoutId id="2147484596" r:id="rId3"/>
    <p:sldLayoutId id="2147484599" r:id="rId4"/>
    <p:sldLayoutId id="2147484600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000"/>
          </a:solidFill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Wingdings" charset="2"/>
        <a:buChar char="§"/>
        <a:defRPr sz="2600">
          <a:solidFill>
            <a:schemeClr val="bg1"/>
          </a:solidFill>
          <a:latin typeface="Verdana" charset="0"/>
          <a:ea typeface="Verdana" charset="0"/>
          <a:cs typeface="Verdana" charset="0"/>
        </a:defRPr>
      </a:lvl1pPr>
      <a:lvl2pPr marL="742950" indent="-28575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400">
          <a:solidFill>
            <a:schemeClr val="bg1"/>
          </a:solidFill>
          <a:latin typeface="Verdana" charset="0"/>
          <a:ea typeface="Verdana" charset="0"/>
          <a:cs typeface="Verdana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200">
          <a:solidFill>
            <a:schemeClr val="bg1"/>
          </a:solidFill>
          <a:latin typeface="Verdana" charset="0"/>
          <a:ea typeface="Verdana" charset="0"/>
          <a:cs typeface="Verdana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000">
          <a:solidFill>
            <a:schemeClr val="bg1"/>
          </a:solidFill>
          <a:latin typeface="Verdana" charset="0"/>
          <a:ea typeface="Verdana" charset="0"/>
          <a:cs typeface="Verdana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>
          <a:solidFill>
            <a:schemeClr val="bg1"/>
          </a:solidFill>
          <a:latin typeface="Verdana" charset="0"/>
          <a:ea typeface="Verdana" charset="0"/>
          <a:cs typeface="Verdana" charset="0"/>
        </a:defRPr>
      </a:lvl5pPr>
      <a:lvl6pPr marL="25146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199" y="1188721"/>
            <a:ext cx="8475133" cy="1811154"/>
          </a:xfrm>
        </p:spPr>
        <p:txBody>
          <a:bodyPr>
            <a:normAutofit fontScale="90000"/>
          </a:bodyPr>
          <a:lstStyle/>
          <a:p>
            <a:r>
              <a:rPr lang="en-US" dirty="0"/>
              <a:t>SLEPT Trial Examined Role of Sleep Intervention to Improve Blood </a:t>
            </a:r>
            <a:r>
              <a:rPr lang="en-US" dirty="0" smtClean="0"/>
              <a:t>Pressure</a:t>
            </a:r>
            <a:endParaRPr lang="it-IT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324556" y="3527375"/>
            <a:ext cx="446515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POS 4C:</a:t>
            </a:r>
          </a:p>
          <a:p>
            <a:r>
              <a:rPr lang="en-US" sz="1600" dirty="0" smtClean="0">
                <a:latin typeface="Verdana" charset="0"/>
                <a:ea typeface="Verdana" charset="0"/>
                <a:cs typeface="Verdana" charset="0"/>
              </a:rPr>
              <a:t>A. Power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, MD</a:t>
            </a:r>
          </a:p>
          <a:p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HRB-Clinical Research Facility Galway, National University of Ireland, Galway, Ireland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Overview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Proof-of-concept trial demonstrated improvement in sleep quality and psychosocial health with a simple, low-cost, Internet-based sleep intervention 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No improvement in primary outcome of improved blood pressure control in population with mild hypertension at 8 weeks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Potential of benefit in patients with higher baseline blood pressure or with longer follow-up cannot be excluded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Overview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672000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Investigator-blinded study randomized 67 community-dwelling adults to Internet-based sleep intervention or no sleep intervention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All participants received standard CV risk factor education</a:t>
            </a:r>
          </a:p>
          <a:p>
            <a:pPr>
              <a:lnSpc>
                <a:spcPct val="100000"/>
              </a:lnSpc>
            </a:pPr>
            <a:r>
              <a:rPr lang="en-US" sz="2000" dirty="0" err="1"/>
              <a:t>Sleepio</a:t>
            </a:r>
            <a:r>
              <a:rPr lang="en-US" sz="2000" dirty="0"/>
              <a:t>, the sleep intervention, consisted of online sleep-hygiene education and a standardized cognitive behavioral therapy (CBT) delivered in weekly sessions over 6-8 weeks by an animated virtual therapist, with automated reminders, and feedback, support, education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Participants had self-reported sleep difficulty, defined as taking &gt;30 minutes to go to sleep or waking up &gt;1 time nightly for ≥3 months </a:t>
            </a:r>
          </a:p>
        </p:txBody>
      </p:sp>
    </p:spTree>
    <p:extLst>
      <p:ext uri="{BB962C8B-B14F-4D97-AF65-F5344CB8AC3E}">
        <p14:creationId xmlns:p14="http://schemas.microsoft.com/office/powerpoint/2010/main" val="328631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77296" y="1022464"/>
            <a:ext cx="8442960" cy="1009536"/>
          </a:xfrm>
        </p:spPr>
        <p:txBody>
          <a:bodyPr/>
          <a:lstStyle/>
          <a:p>
            <a:pPr eaLnBrk="1" hangingPunct="1"/>
            <a:r>
              <a:rPr lang="en-GB" dirty="0" smtClean="0"/>
              <a:t>Baseline </a:t>
            </a:r>
            <a:r>
              <a:rPr lang="en-GB" dirty="0"/>
              <a:t>Characteristics in SLEPT Study</a:t>
            </a:r>
            <a:r>
              <a:rPr lang="en-GB" baseline="30000" dirty="0"/>
              <a:t/>
            </a:r>
            <a:br>
              <a:rPr lang="en-GB" baseline="30000" dirty="0"/>
            </a:b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929644" y="6137199"/>
            <a:ext cx="58355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dirty="0">
                <a:latin typeface="Verdana" charset="0"/>
                <a:ea typeface="Verdana" charset="0"/>
                <a:cs typeface="Verdana" charset="0"/>
              </a:rPr>
              <a:t>BMI, body mass index; DBP, diastolic blood pressure; SBP, systolic blood pressure.</a:t>
            </a:r>
            <a:endParaRPr lang="it-IT" sz="1000" b="0" dirty="0">
              <a:latin typeface="Verdana" charset="0"/>
              <a:ea typeface="Verdana" charset="0"/>
              <a:cs typeface="Verdana" charset="0"/>
            </a:endParaRPr>
          </a:p>
        </p:txBody>
      </p:sp>
      <p:graphicFrame>
        <p:nvGraphicFramePr>
          <p:cNvPr id="6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591638"/>
              </p:ext>
            </p:extLst>
          </p:nvPr>
        </p:nvGraphicFramePr>
        <p:xfrm>
          <a:off x="521757" y="1828800"/>
          <a:ext cx="8071911" cy="429388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56745"/>
                <a:gridCol w="2357583"/>
                <a:gridCol w="2357583"/>
              </a:tblGrid>
              <a:tr h="529928">
                <a:tc>
                  <a:txBody>
                    <a:bodyPr/>
                    <a:lstStyle/>
                    <a:p>
                      <a:pPr marL="0" marR="0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 smtClean="0">
                          <a:latin typeface="Verdana" charset="0"/>
                          <a:ea typeface="Verdana" charset="0"/>
                          <a:cs typeface="Verdana" charset="0"/>
                        </a:rPr>
                        <a:t>Variable</a:t>
                      </a:r>
                    </a:p>
                    <a:p>
                      <a:pPr marL="0" marR="0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 smtClean="0">
                          <a:latin typeface="Verdana" charset="0"/>
                          <a:ea typeface="Verdana" charset="0"/>
                          <a:cs typeface="Verdana" charset="0"/>
                        </a:rPr>
                        <a:t>N</a:t>
                      </a:r>
                      <a:r>
                        <a:rPr lang="en-US" sz="1400" b="1" baseline="0" dirty="0" smtClean="0">
                          <a:latin typeface="Verdana" charset="0"/>
                          <a:ea typeface="Verdana" charset="0"/>
                          <a:cs typeface="Verdana" charset="0"/>
                        </a:rPr>
                        <a:t> (%)</a:t>
                      </a:r>
                      <a:endParaRPr lang="en-US" sz="14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>
                          <a:latin typeface="Verdana" charset="0"/>
                          <a:ea typeface="Verdana" charset="0"/>
                          <a:cs typeface="Verdana" charset="0"/>
                        </a:rPr>
                        <a:t>Standard care</a:t>
                      </a:r>
                      <a:endParaRPr lang="en-US" sz="14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>
                          <a:latin typeface="Verdana" charset="0"/>
                          <a:ea typeface="Verdana" charset="0"/>
                          <a:cs typeface="Verdana" charset="0"/>
                        </a:rPr>
                        <a:t>n=67</a:t>
                      </a:r>
                      <a:endParaRPr lang="en-US" sz="14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>
                          <a:latin typeface="Verdana" charset="0"/>
                          <a:ea typeface="Verdana" charset="0"/>
                          <a:cs typeface="Verdana" charset="0"/>
                        </a:rPr>
                        <a:t>Sleep intervention</a:t>
                      </a:r>
                      <a:endParaRPr lang="en-US" sz="14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>
                          <a:latin typeface="Verdana" charset="0"/>
                          <a:ea typeface="Verdana" charset="0"/>
                          <a:cs typeface="Verdana" charset="0"/>
                        </a:rPr>
                        <a:t>n=67</a:t>
                      </a:r>
                      <a:endParaRPr lang="en-US" sz="14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rgbClr val="5AAACE"/>
                    </a:solidFill>
                  </a:tcPr>
                </a:tc>
              </a:tr>
              <a:tr h="313663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i="1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Demographics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313663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Age, mean (SD), </a:t>
                      </a:r>
                      <a:r>
                        <a:rPr lang="en-US" sz="1400" b="0" dirty="0" err="1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y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58.3 (11.9)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59.7 (9.9)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3663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Female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42 (62.7)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40 (59.7)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36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Vascular risk factors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cap="small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cap="small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3136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Daytime SBP, mean (SD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small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141.1 (11.3)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small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143.0 (11.7)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36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Daytime DBP, mean (SD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small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83.9 (9.5)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small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86.3 (8.6)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36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Resting heart rate, 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mean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small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70.7 (12.5)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small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73.5 (10.6)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36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BMI, mean (SD), kg/m</a:t>
                      </a:r>
                      <a:r>
                        <a:rPr lang="en-US" sz="1400" b="0" baseline="300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2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small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27.1 (3.5)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small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27.0 (4.8)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36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Dyslipidaemia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small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23 (34.3)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small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28 (41.8)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36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Atrial fibrillation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small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2 (3.1)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small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4 (6.2)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36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Peripheral vascular disease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small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 (1.5)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small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 (0)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36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Current smoker 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small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5 (7.5)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cap="small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3 (4.5)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33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Sleep </a:t>
            </a:r>
            <a:r>
              <a:rPr lang="en-GB" dirty="0"/>
              <a:t>and Psychosocial </a:t>
            </a:r>
            <a:r>
              <a:rPr lang="en-GB" dirty="0" smtClean="0"/>
              <a:t>Outcomes</a:t>
            </a:r>
            <a:endParaRPr lang="en-US" altLang="it-IT" b="0" dirty="0">
              <a:ea typeface="ＭＳ Ｐゴシック" charset="-128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0487136"/>
              </p:ext>
            </p:extLst>
          </p:nvPr>
        </p:nvGraphicFramePr>
        <p:xfrm>
          <a:off x="473260" y="1693655"/>
          <a:ext cx="8251032" cy="396961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20344"/>
                <a:gridCol w="744163"/>
                <a:gridCol w="700088"/>
                <a:gridCol w="1051660"/>
                <a:gridCol w="722087"/>
                <a:gridCol w="706390"/>
                <a:gridCol w="1036039"/>
                <a:gridCol w="1444178"/>
                <a:gridCol w="826083"/>
              </a:tblGrid>
              <a:tr h="8445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Variable</a:t>
                      </a:r>
                    </a:p>
                    <a:p>
                      <a:pPr marL="0" marR="0" algn="l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Mean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(SD)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rgbClr val="5AAACE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Standard care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(n=67)</a:t>
                      </a:r>
                      <a:endParaRPr lang="en-US" sz="1400" dirty="0">
                        <a:solidFill>
                          <a:schemeClr val="tx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rgbClr val="5AAAC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endParaRPr lang="en-US" sz="16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endParaRPr lang="en-US" sz="16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Sleep intervention (n=67)</a:t>
                      </a:r>
                      <a:endParaRPr lang="en-US" sz="1400" dirty="0">
                        <a:solidFill>
                          <a:schemeClr val="tx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rgbClr val="5AAAC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endParaRPr lang="en-US" sz="16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endParaRPr lang="en-US" sz="16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Difference in change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(treatment vs. control)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rgbClr val="5AAAC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endParaRPr lang="en-US" sz="16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2781">
                <a:tc>
                  <a:txBody>
                    <a:bodyPr/>
                    <a:lstStyle/>
                    <a:p>
                      <a:pPr marL="0" marR="0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endParaRPr lang="en-US" sz="1400" b="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Week 0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Week 8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Change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Week 0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Week 8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Change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Estimate</a:t>
                      </a:r>
                      <a:endParaRPr lang="en-US" sz="1400" b="1" baseline="30000" dirty="0" smtClean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95% CI)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p-value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07988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SCI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4.9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5.4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+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0.5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(1.7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4.8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6.2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+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1.3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(1.8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0.8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(0.2-1.4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0.01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88782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ISI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12.0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10.2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1.7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(4.1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13.0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8.3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4.5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(4.4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2.8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(1.3-4.4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&lt;0.001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8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PSQI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9.8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8.4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1.4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(2.6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9.7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7.2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2.5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(3.1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1.1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(0.1-2.2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0.04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88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BDI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8.4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7.9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0.5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(3.7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9.4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6.5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2.5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(5.6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2.0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(0.3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, 3.7)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0.02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79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BAI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6.9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6.2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0.8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(3.3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6.3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4.0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2.2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(4.5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1.4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(0.02-2.8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0.047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488403" y="5692843"/>
            <a:ext cx="787241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dirty="0">
                <a:latin typeface="Verdana" charset="0"/>
                <a:ea typeface="Verdana" charset="0"/>
                <a:cs typeface="Verdana" charset="0"/>
              </a:rPr>
              <a:t>ASBP, ambulatory systolic blood pressure; ADBP, ambulatory diastolic blood pressure; NT, nighttime.</a:t>
            </a:r>
          </a:p>
        </p:txBody>
      </p:sp>
    </p:spTree>
    <p:extLst>
      <p:ext uri="{BB962C8B-B14F-4D97-AF65-F5344CB8AC3E}">
        <p14:creationId xmlns:p14="http://schemas.microsoft.com/office/powerpoint/2010/main" val="309741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77296" y="949894"/>
            <a:ext cx="8442960" cy="423904"/>
          </a:xfrm>
        </p:spPr>
        <p:txBody>
          <a:bodyPr/>
          <a:lstStyle/>
          <a:p>
            <a:r>
              <a:rPr lang="en-GB" sz="2800" dirty="0" smtClean="0"/>
              <a:t>Blood </a:t>
            </a:r>
            <a:r>
              <a:rPr lang="en-GB" sz="2800" dirty="0"/>
              <a:t>Pressure Outcomes in SLEPT Study</a:t>
            </a:r>
            <a:endParaRPr lang="en-GB" sz="2800" baseline="30000" dirty="0"/>
          </a:p>
        </p:txBody>
      </p:sp>
      <p:sp>
        <p:nvSpPr>
          <p:cNvPr id="5" name="Rettangolo 4"/>
          <p:cNvSpPr/>
          <p:nvPr/>
        </p:nvSpPr>
        <p:spPr>
          <a:xfrm>
            <a:off x="2154692" y="6188082"/>
            <a:ext cx="688770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0" dirty="0">
                <a:latin typeface="Verdana" charset="0"/>
                <a:ea typeface="Verdana" charset="0"/>
                <a:cs typeface="Verdana" charset="0"/>
              </a:rPr>
              <a:t>ASBP, ambulatory systolic blood pressure; ADBP, ambulatory diastolic blood pressure; NT, </a:t>
            </a:r>
            <a:r>
              <a:rPr lang="en-GB" sz="1000" b="0" dirty="0" err="1">
                <a:latin typeface="Verdana" charset="0"/>
                <a:ea typeface="Verdana" charset="0"/>
                <a:cs typeface="Verdana" charset="0"/>
              </a:rPr>
              <a:t>nighttime</a:t>
            </a:r>
            <a:r>
              <a:rPr lang="en-GB" sz="1000" b="0" dirty="0">
                <a:latin typeface="Verdana" charset="0"/>
                <a:ea typeface="Verdana" charset="0"/>
                <a:cs typeface="Verdana" charset="0"/>
              </a:rPr>
              <a:t>.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9666275"/>
              </p:ext>
            </p:extLst>
          </p:nvPr>
        </p:nvGraphicFramePr>
        <p:xfrm>
          <a:off x="462067" y="1476265"/>
          <a:ext cx="8358189" cy="464624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00150"/>
                <a:gridCol w="714376"/>
                <a:gridCol w="730288"/>
                <a:gridCol w="917107"/>
                <a:gridCol w="731466"/>
                <a:gridCol w="715563"/>
                <a:gridCol w="1157407"/>
                <a:gridCol w="1355021"/>
                <a:gridCol w="836811"/>
              </a:tblGrid>
              <a:tr h="63643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Variable</a:t>
                      </a:r>
                    </a:p>
                    <a:p>
                      <a:pPr marL="0" marR="0" algn="l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Mean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(SD)</a:t>
                      </a:r>
                    </a:p>
                  </a:txBody>
                  <a:tcPr marL="68580" marR="68580" marT="0" marB="0" anchor="ctr">
                    <a:solidFill>
                      <a:srgbClr val="5AAACE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Standard care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(n=67)</a:t>
                      </a:r>
                      <a:endParaRPr lang="en-US" sz="1400" dirty="0">
                        <a:solidFill>
                          <a:schemeClr val="tx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rgbClr val="5AAAC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endParaRPr lang="en-US" sz="16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endParaRPr lang="en-US" sz="16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Sleep intervention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(n=54)</a:t>
                      </a:r>
                      <a:endParaRPr lang="en-US" sz="1400" dirty="0">
                        <a:solidFill>
                          <a:schemeClr val="tx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rgbClr val="5AAAC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endParaRPr lang="en-US" sz="16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endParaRPr lang="en-US" sz="16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Difference in change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(treatment vs. control)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rgbClr val="5AAAC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endParaRPr lang="en-US" sz="16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8299">
                <a:tc>
                  <a:txBody>
                    <a:bodyPr/>
                    <a:lstStyle/>
                    <a:p>
                      <a:pPr marL="0" marR="0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0" i="1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mmHg</a:t>
                      </a:r>
                      <a:endParaRPr lang="en-US" sz="1400" b="0" i="1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Week 0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Week 8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Change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Week 0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Week 8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Change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Estimate</a:t>
                      </a:r>
                      <a:endParaRPr lang="en-US" sz="1400" b="1" baseline="30000" dirty="0" smtClean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95% CI)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p-value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4939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Mean 24-h ASBP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136.8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136.2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0.8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(9.3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138.0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136.9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0.9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(9.4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0.1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(-3.4-3.2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0.95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39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Mean 24-h ADBP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82.5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81.2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1.5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(6.6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83.5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83.1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0.6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(6.0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-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0.9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(-3.1-1.3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0.43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409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Peak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daytime 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SBP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164.2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162.4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2.2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(25.0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168.8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165.5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2.4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(25.6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0.2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(-8.7-9.1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0.97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409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Peak</a:t>
                      </a:r>
                      <a:r>
                        <a:rPr lang="en-US" sz="1400" b="0" baseline="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daytime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DBP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102.9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103.3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-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0.1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(15.6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107.0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107.5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0.1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(15.2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0.2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(-5.2-5.6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0.94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939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Peak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NT 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SBP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142.0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140.5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1.8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(18.5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139.2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140.3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-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0.8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(21.3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-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2.6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(-9.8-4.7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0.49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39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Peak</a:t>
                      </a:r>
                      <a:r>
                        <a:rPr lang="en-US" sz="1400" b="0" baseline="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NT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DBP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86.3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83.3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3.0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(15.7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84.7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86.2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-1.4 (16.5)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-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4.4</a:t>
                      </a:r>
                    </a:p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(-10.3-1.4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0.14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95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199" y="1188721"/>
            <a:ext cx="8475133" cy="1811154"/>
          </a:xfrm>
        </p:spPr>
        <p:txBody>
          <a:bodyPr>
            <a:normAutofit fontScale="90000"/>
          </a:bodyPr>
          <a:lstStyle/>
          <a:p>
            <a:r>
              <a:rPr lang="en-US" dirty="0"/>
              <a:t>SLEPT Trial Examined Role of Sleep Intervention to Improve Blood </a:t>
            </a:r>
            <a:r>
              <a:rPr lang="en-US" dirty="0" smtClean="0"/>
              <a:t>Pressure</a:t>
            </a:r>
            <a:endParaRPr lang="it-IT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324556" y="3527375"/>
            <a:ext cx="446515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POS 4C:</a:t>
            </a:r>
          </a:p>
          <a:p>
            <a:r>
              <a:rPr lang="en-US" sz="1600" dirty="0" smtClean="0">
                <a:latin typeface="Verdana" charset="0"/>
                <a:ea typeface="Verdana" charset="0"/>
                <a:cs typeface="Verdana" charset="0"/>
              </a:rPr>
              <a:t>A. Power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, MD</a:t>
            </a:r>
          </a:p>
          <a:p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HRB-Clinical Research Facility Galway, National University of Ireland, Galway, Ireland </a:t>
            </a:r>
          </a:p>
        </p:txBody>
      </p:sp>
    </p:spTree>
    <p:extLst>
      <p:ext uri="{BB962C8B-B14F-4D97-AF65-F5344CB8AC3E}">
        <p14:creationId xmlns:p14="http://schemas.microsoft.com/office/powerpoint/2010/main" val="28366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 - &amp;quot;RESONATE-2: Background&amp;quot;&quot;/&gt;&lt;property id=&quot;20307&quot; value=&quot;257&quot;/&gt;&lt;/object&gt;&lt;object type=&quot;3&quot; unique_id=&quot;10015&quot;&gt;&lt;property id=&quot;20148&quot; value=&quot;5&quot;/&gt;&lt;property id=&quot;20300&quot; value=&quot;Slide 3 - &amp;quot;Phase III RESONATE-2: Study Design&amp;quot;&quot;/&gt;&lt;property id=&quot;20307&quot; value=&quot;263&quot;/&gt;&lt;/object&gt;&lt;object type=&quot;3&quot; unique_id=&quot;10017&quot;&gt;&lt;property id=&quot;20148&quot; value=&quot;5&quot;/&gt;&lt;property id=&quot;20300&quot; value=&quot;Slide 4 - &amp;quot;RESONATE-2: Baseline Characteristics&amp;quot;&quot;/&gt;&lt;property id=&quot;20307&quot; value=&quot;312&quot;/&gt;&lt;/object&gt;&lt;object type=&quot;3&quot; unique_id=&quot;10018&quot;&gt;&lt;property id=&quot;20148&quot; value=&quot;5&quot;/&gt;&lt;property id=&quot;20300&quot; value=&quot;Slide 5 - &amp;quot;RESONATE-2: PFS (Primary Endpoint)&amp;quot;&quot;/&gt;&lt;property id=&quot;20307&quot; value=&quot;313&quot;/&gt;&lt;/object&gt;&lt;object type=&quot;3&quot; unique_id=&quot;12122&quot;&gt;&lt;property id=&quot;20148&quot; value=&quot;5&quot;/&gt;&lt;property id=&quot;20300&quot; value=&quot;Slide 1 - &amp;quot;Phase III RESONATE-2: Frontline Ibrutinib vs Chlorambucil in Elderly Patients With CLL&amp;quot;&quot;/&gt;&lt;property id=&quot;20307&quot; value=&quot;334&quot;/&gt;&lt;/object&gt;&lt;object type=&quot;3&quot; unique_id=&quot;12123&quot;&gt;&lt;property id=&quot;20148&quot; value=&quot;5&quot;/&gt;&lt;property id=&quot;20300&quot; value=&quot;Slide 6 - &amp;quot;RESONATE-2: PFS in High-Risk Subgroups by Investigator Assessment&amp;quot;&quot;/&gt;&lt;property id=&quot;20307&quot; value=&quot;327&quot;/&gt;&lt;/object&gt;&lt;object type=&quot;3&quot; unique_id=&quot;12124&quot;&gt;&lt;property id=&quot;20148&quot; value=&quot;5&quot;/&gt;&lt;property id=&quot;20300&quot; value=&quot;Slide 7 - &amp;quot;RESONATE-2: OS&amp;quot;&quot;/&gt;&lt;property id=&quot;20307&quot; value=&quot;328&quot;/&gt;&lt;/object&gt;&lt;object type=&quot;3&quot; unique_id=&quot;12125&quot;&gt;&lt;property id=&quot;20148&quot; value=&quot;5&quot;/&gt;&lt;property id=&quot;20300&quot; value=&quot;Slide 8 - &amp;quot;RESONATE-2: Best Response by Investigator Assessment&amp;quot;&quot;/&gt;&lt;property id=&quot;20307&quot; value=&quot;329&quot;/&gt;&lt;/object&gt;&lt;object type=&quot;3&quot; unique_id=&quot;12126&quot;&gt;&lt;property id=&quot;20148&quot; value=&quot;5&quot;/&gt;&lt;property id=&quot;20300&quot; value=&quot;Slide 9 - &amp;quot;RESONATE-2: Exposure to Study Treatment&amp;quot;&quot;/&gt;&lt;property id=&quot;20307&quot; value=&quot;330&quot;/&gt;&lt;/object&gt;&lt;object type=&quot;3&quot; unique_id=&quot;12127&quot;&gt;&lt;property id=&quot;20148&quot; value=&quot;5&quot;/&gt;&lt;property id=&quot;20300&quot; value=&quot;Slide 10 - &amp;quot;RESONATE-2: Discontinuation of Ibrutinib&amp;quot;&quot;/&gt;&lt;property id=&quot;20307&quot; value=&quot;331&quot;/&gt;&lt;/object&gt;&lt;object type=&quot;3&quot; unique_id=&quot;12128&quot;&gt;&lt;property id=&quot;20148&quot; value=&quot;5&quot;/&gt;&lt;property id=&quot;20300&quot; value=&quot;Slide 11 - &amp;quot;RESONATE-2: Adverse Events&amp;quot;&quot;/&gt;&lt;property id=&quot;20307&quot; value=&quot;332&quot;/&gt;&lt;/object&gt;&lt;object type=&quot;3&quot; unique_id=&quot;12129&quot;&gt;&lt;property id=&quot;20148&quot; value=&quot;5&quot;/&gt;&lt;property id=&quot;20300&quot; value=&quot;Slide 12 - &amp;quot;RESONATE-2: Adverse Events&amp;quot;&quot;/&gt;&lt;property id=&quot;20307&quot; value=&quot;333&quot;/&gt;&lt;/object&gt;&lt;object type=&quot;3&quot; unique_id=&quot;12130&quot;&gt;&lt;property id=&quot;20148&quot; value=&quot;5&quot;/&gt;&lt;property id=&quot;20300&quot; value=&quot;Slide 13 - &amp;quot;RESONATE-2: Conclusions&amp;quot;&quot;/&gt;&lt;property id=&quot;20307&quot; value=&quot;320&quot;/&gt;&lt;/object&gt;&lt;object type=&quot;3&quot; unique_id=&quot;12131&quot;&gt;&lt;property id=&quot;20148&quot; value=&quot;5&quot;/&gt;&lt;property id=&quot;20300&quot; value=&quot;Slide 14 - &amp;quot;Go Online for More CCO &amp;#x0D;&amp;#x0A;Coverage of ASH 2015!&amp;quot;&quot;/&gt;&lt;property id=&quot;20307&quot; value=&quot;335&quot;/&gt;&lt;/object&gt;&lt;/object&gt;&lt;/object&gt;&lt;/database&gt;"/>
</p:tagLst>
</file>

<file path=ppt/theme/theme1.xml><?xml version="1.0" encoding="utf-8"?>
<a:theme xmlns:a="http://schemas.openxmlformats.org/drawingml/2006/main" name="1_Custom Design">
  <a:themeElements>
    <a:clrScheme name="ONC Theme">
      <a:dk1>
        <a:srgbClr val="CDCDCF"/>
      </a:dk1>
      <a:lt1>
        <a:srgbClr val="FFFFFF"/>
      </a:lt1>
      <a:dk2>
        <a:srgbClr val="00003E"/>
      </a:dk2>
      <a:lt2>
        <a:srgbClr val="F8F45A"/>
      </a:lt2>
      <a:accent1>
        <a:srgbClr val="12AD2B"/>
      </a:accent1>
      <a:accent2>
        <a:srgbClr val="5AAACE"/>
      </a:accent2>
      <a:accent3>
        <a:srgbClr val="F6A108"/>
      </a:accent3>
      <a:accent4>
        <a:srgbClr val="4FAD26"/>
      </a:accent4>
      <a:accent5>
        <a:srgbClr val="2B85B8"/>
      </a:accent5>
      <a:accent6>
        <a:srgbClr val="8B3D9A"/>
      </a:accent6>
      <a:hlink>
        <a:srgbClr val="F6A108"/>
      </a:hlink>
      <a:folHlink>
        <a:srgbClr val="8B3D9A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none">
        <a:spAutoFit/>
      </a:bodyPr>
      <a:lstStyle>
        <a:defPPr ea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FontTx/>
          <a:buNone/>
          <a:defRPr sz="1400" b="0" dirty="0" smtClean="0">
            <a:solidFill>
              <a:schemeClr val="bg2"/>
            </a:solidFill>
          </a:defRPr>
        </a:defPPr>
      </a:lstStyle>
    </a:spDef>
    <a:ln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buNone/>
          <a:defRPr b="0" dirty="0"/>
        </a:defPPr>
      </a:lstStyle>
    </a:txDef>
  </a:objectDefaults>
  <a:extraClrSchemeLst>
    <a:extraClrScheme>
      <a:clrScheme name="Custom Design 1">
        <a:dk1>
          <a:srgbClr val="CDCDCF"/>
        </a:dk1>
        <a:lt1>
          <a:srgbClr val="FFFFFF"/>
        </a:lt1>
        <a:dk2>
          <a:srgbClr val="09003E"/>
        </a:dk2>
        <a:lt2>
          <a:srgbClr val="F2F23A"/>
        </a:lt2>
        <a:accent1>
          <a:srgbClr val="12AD2B"/>
        </a:accent1>
        <a:accent2>
          <a:srgbClr val="5AAACE"/>
        </a:accent2>
        <a:accent3>
          <a:srgbClr val="AAAAAF"/>
        </a:accent3>
        <a:accent4>
          <a:srgbClr val="DADADA"/>
        </a:accent4>
        <a:accent5>
          <a:srgbClr val="AAD3AC"/>
        </a:accent5>
        <a:accent6>
          <a:srgbClr val="519ABA"/>
        </a:accent6>
        <a:hlink>
          <a:srgbClr val="F6A108"/>
        </a:hlink>
        <a:folHlink>
          <a:srgbClr val="2B85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CBEC8D51F5C24CA4D19BDE7AFFE7E9" ma:contentTypeVersion="1" ma:contentTypeDescription="Create a new document." ma:contentTypeScope="" ma:versionID="f7aa14b9a6e942566de76439095388e2">
  <xsd:schema xmlns:xsd="http://www.w3.org/2001/XMLSchema" xmlns:xs="http://www.w3.org/2001/XMLSchema" xmlns:p="http://schemas.microsoft.com/office/2006/metadata/properties" xmlns:ns2="aa450f95-5a28-4268-85f0-1601af3777f5" targetNamespace="http://schemas.microsoft.com/office/2006/metadata/properties" ma:root="true" ma:fieldsID="f312703ab8d1b889eba75ee4fc21fd33" ns2:_="">
    <xsd:import namespace="aa450f95-5a28-4268-85f0-1601af3777f5"/>
    <xsd:element name="properties">
      <xsd:complexType>
        <xsd:sequence>
          <xsd:element name="documentManagement">
            <xsd:complexType>
              <xsd:all>
                <xsd:element ref="ns2:Document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450f95-5a28-4268-85f0-1601af3777f5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8" nillable="true" ma:displayName="Document Category" ma:internalName="Document_x0020_Category">
      <xsd:simpleType>
        <xsd:restriction base="dms:Choic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42F5038B-9996-4F0A-98B4-9136839226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450f95-5a28-4268-85f0-1601af3777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9F53F5-9948-4768-A131-E836C4AD28CF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4761</TotalTime>
  <Words>733</Words>
  <Application>Microsoft Macintosh PowerPoint</Application>
  <PresentationFormat>Presentazione su schermo (4:3)</PresentationFormat>
  <Paragraphs>232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ＭＳ Ｐゴシック</vt:lpstr>
      <vt:lpstr>Verdana</vt:lpstr>
      <vt:lpstr>Wingdings</vt:lpstr>
      <vt:lpstr>Arial</vt:lpstr>
      <vt:lpstr>1_Custom Design</vt:lpstr>
      <vt:lpstr>SLEPT Trial Examined Role of Sleep Intervention to Improve Blood Pressure</vt:lpstr>
      <vt:lpstr>Overview</vt:lpstr>
      <vt:lpstr>Overview</vt:lpstr>
      <vt:lpstr>Baseline Characteristics in SLEPT Study </vt:lpstr>
      <vt:lpstr>Sleep and Psychosocial Outcomes</vt:lpstr>
      <vt:lpstr>Blood Pressure Outcomes in SLEPT Study</vt:lpstr>
      <vt:lpstr>SLEPT Trial Examined Role of Sleep Intervention to Improve Blood Pressure</vt:lpstr>
    </vt:vector>
  </TitlesOfParts>
  <Manager/>
  <Company>Infomedica</Company>
  <LinksUpToDate>false</LinksUpToDate>
  <SharedDoc>false</SharedDoc>
  <HyperlinkBase/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SLEPT Trial Examined Role of Sleep Intervention to Improve Blood Pressure</dc:title>
  <dc:subject/>
  <dc:creator>GM</dc:creator>
  <cp:keywords/>
  <dc:description/>
  <cp:lastModifiedBy>Giorgio Mantovani</cp:lastModifiedBy>
  <cp:revision>729</cp:revision>
  <dcterms:created xsi:type="dcterms:W3CDTF">2005-05-27T15:08:01Z</dcterms:created>
  <dcterms:modified xsi:type="dcterms:W3CDTF">2016-07-04T11:15:10Z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gs">
    <vt:lpwstr/>
  </property>
  <property fmtid="{D5CDD505-2E9C-101B-9397-08002B2CF9AE}" pid="3" name="Document Category">
    <vt:lpwstr/>
  </property>
</Properties>
</file>